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6"/>
      <p:bold r:id="rId27"/>
      <p:italic r:id="rId28"/>
      <p:boldItalic r:id="rId29"/>
    </p:embeddedFont>
    <p:embeddedFont>
      <p:font typeface="Roboto Slab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F985AF-7EA4-49AD-A141-2E58B559A8D6}">
  <a:tblStyle styleId="{2EF985AF-7EA4-49AD-A141-2E58B559A8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431855-339B-4B1D-87E7-0455D1EA98D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2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b31c425c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b31c425c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b31c425cf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b31c425cf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Field of View, Depth of Field, Bandpass Filter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b31c425cf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b31c425cf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ecac7ccfe_3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ecac7ccfe_3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Intensity values let us know where the beam is spatially --&gt; using spatial information to let you know how far away something is, correlate distance 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b31c425c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b31c425c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4b31c425c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4b31c425c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Alex, talk battery first then talka bout step up and step down voltagges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b31c425cf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b31c425cf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diagrams for LM317 and TCD1304DG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4cbb40810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4cbb40810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b31c425cf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b31c425cf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b31c425c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b31c425c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b31c425c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b31c425c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4b31c425cf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4b31c425cf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BOM with team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Estimated vs Actual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Model Price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b31c425cf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b31c425cf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Show Charts with team what category want to add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4b31c425c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4b31c425c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4ecac7ccf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4ecac7ccf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b31c425cf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b31c425cf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Extending Range of Awareness and Detect Mid Level Objects Chest or above waist high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b31c425cf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b31c425cf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Reflex Time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b31c425c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b31c425c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Austin, this graphic will be referenced later on component selection of laser diode, Talk higher up on y axis the safer it goes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b31c425cf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b31c425cf_1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b31c425cf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b31c425cf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 = 12 cm, F = 1.5 cm, G = 0-2.9 cm, thus giving a minimum D of 40 cm, maximum D theoretically infinity. Depth of Field and Depth of Focus affect our viewing distance though, as well as abberations.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b31c425cf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b31c425cf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ecac7ccf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ecac7ccf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Explain RGB sensitivity of eye, cost aspect, focusing off the retina, higher MPE is better, all for Class 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93567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HeadsUP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Optical Mobility Aid</a:t>
            </a:r>
            <a:endParaRPr sz="3200"/>
          </a:p>
        </p:txBody>
      </p:sp>
      <p:sp>
        <p:nvSpPr>
          <p:cNvPr id="64" name="Google Shape;64;p13"/>
          <p:cNvSpPr/>
          <p:nvPr/>
        </p:nvSpPr>
        <p:spPr>
          <a:xfrm>
            <a:off x="4209050" y="2657650"/>
            <a:ext cx="816600" cy="2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1725650" y="2285675"/>
            <a:ext cx="5783400" cy="19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 Singh (P.S.E.)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Hunter Tanchin (Cp.E.)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 Radulescu (E.E.)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Duc-Quy Nguyen (P.S.E.)</a:t>
            </a: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4303200" y="2393063"/>
            <a:ext cx="537600" cy="6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387900" y="2555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Collimation Optics</a:t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100" y="1058650"/>
            <a:ext cx="7006675" cy="39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Imaging System</a:t>
            </a: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325700" y="4112725"/>
            <a:ext cx="26397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 = 32 V/lx*s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29 mm Active Area</a:t>
            </a:r>
            <a:endParaRPr/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50" y="1555049"/>
            <a:ext cx="3578550" cy="24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325700" y="3625775"/>
            <a:ext cx="38565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Toshiba TCD1304DG Linear CCD Image Sensor</a:t>
            </a:r>
            <a:endParaRPr sz="13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94" name="Google Shape;194;p23"/>
          <p:cNvGrpSpPr/>
          <p:nvPr/>
        </p:nvGrpSpPr>
        <p:grpSpPr>
          <a:xfrm>
            <a:off x="7479430" y="2053810"/>
            <a:ext cx="1421525" cy="1435901"/>
            <a:chOff x="7138225" y="4052104"/>
            <a:chExt cx="970987" cy="970991"/>
          </a:xfrm>
        </p:grpSpPr>
        <p:pic>
          <p:nvPicPr>
            <p:cNvPr id="195" name="Google Shape;195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138225" y="4052104"/>
              <a:ext cx="970987" cy="9709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23"/>
            <p:cNvSpPr txBox="1"/>
            <p:nvPr/>
          </p:nvSpPr>
          <p:spPr>
            <a:xfrm>
              <a:off x="7300483" y="4247483"/>
              <a:ext cx="786600" cy="38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7" name="Google Shape;19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6650" y="17425"/>
            <a:ext cx="2873623" cy="51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3"/>
          <p:cNvSpPr txBox="1"/>
          <p:nvPr/>
        </p:nvSpPr>
        <p:spPr>
          <a:xfrm>
            <a:off x="7388575" y="3618000"/>
            <a:ext cx="1579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Thorlabs FL905-10 Bandpass Filter</a:t>
            </a:r>
            <a:endParaRPr sz="1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>
            <a:spLocks noGrp="1"/>
          </p:cNvSpPr>
          <p:nvPr>
            <p:ph type="title"/>
          </p:nvPr>
        </p:nvSpPr>
        <p:spPr>
          <a:xfrm>
            <a:off x="163275" y="3960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Microcontroller - MSP430F6459</a:t>
            </a:r>
            <a:endParaRPr sz="2600"/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Up to 32 MHz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12-bit Analog-to-Digital Converters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 Memory Access Channels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Low-Power Modes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512 kb FLASH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66 kb RAM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Past MSP430 Experience</a:t>
            </a:r>
            <a:endParaRPr/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l="1224" t="2018"/>
          <a:stretch/>
        </p:blipFill>
        <p:spPr>
          <a:xfrm>
            <a:off x="5678000" y="681675"/>
            <a:ext cx="3036525" cy="38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/>
          <p:nvPr/>
        </p:nvSpPr>
        <p:spPr>
          <a:xfrm>
            <a:off x="5678000" y="689350"/>
            <a:ext cx="1952100" cy="3826800"/>
          </a:xfrm>
          <a:prstGeom prst="corner">
            <a:avLst>
              <a:gd name="adj1" fmla="val 43653"/>
              <a:gd name="adj2" fmla="val 52776"/>
            </a:avLst>
          </a:prstGeom>
          <a:solidFill>
            <a:srgbClr val="CFD8DC">
              <a:alpha val="423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/>
          <p:nvPr/>
        </p:nvSpPr>
        <p:spPr>
          <a:xfrm rot="10800000">
            <a:off x="6708175" y="689250"/>
            <a:ext cx="1998600" cy="3826800"/>
          </a:xfrm>
          <a:prstGeom prst="corner">
            <a:avLst>
              <a:gd name="adj1" fmla="val 103492"/>
              <a:gd name="adj2" fmla="val 54261"/>
            </a:avLst>
          </a:prstGeom>
          <a:solidFill>
            <a:srgbClr val="CFD8DC">
              <a:alpha val="426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/>
          <p:nvPr/>
        </p:nvSpPr>
        <p:spPr>
          <a:xfrm>
            <a:off x="6695225" y="2733225"/>
            <a:ext cx="934800" cy="9294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Computational Logic</a:t>
            </a:r>
            <a:endParaRPr/>
          </a:p>
        </p:txBody>
      </p:sp>
      <p:pic>
        <p:nvPicPr>
          <p:cNvPr id="214" name="Google Shape;2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088" y="1512875"/>
            <a:ext cx="7079825" cy="32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5"/>
          <p:cNvSpPr txBox="1"/>
          <p:nvPr/>
        </p:nvSpPr>
        <p:spPr>
          <a:xfrm>
            <a:off x="3060825" y="2319625"/>
            <a:ext cx="2854800" cy="2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IMAGE SENSOR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Flow</a:t>
            </a:r>
            <a:endParaRPr/>
          </a:p>
        </p:txBody>
      </p:sp>
      <p:pic>
        <p:nvPicPr>
          <p:cNvPr id="221" name="Google Shape;22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6775" y="127650"/>
            <a:ext cx="6250475" cy="48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</a:t>
            </a:r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387900" y="140909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Batteries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Two 3.7V and 2700mAh Li-Ion batteries in parallel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Voltage regulation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3.7V to 3.3V step-down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3.7V to 5V step-up</a:t>
            </a:r>
            <a:endParaRPr/>
          </a:p>
        </p:txBody>
      </p:sp>
      <p:pic>
        <p:nvPicPr>
          <p:cNvPr id="228" name="Google Shape;22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3143351"/>
            <a:ext cx="3909525" cy="167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225" y="3143350"/>
            <a:ext cx="4443150" cy="16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Diode Driver (LM317)</a:t>
            </a:r>
            <a:endParaRPr/>
          </a:p>
        </p:txBody>
      </p:sp>
      <p:pic>
        <p:nvPicPr>
          <p:cNvPr id="235" name="Google Shape;2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1" y="1729900"/>
            <a:ext cx="3238042" cy="302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2100" y="1729900"/>
            <a:ext cx="3365024" cy="302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725" y="1490000"/>
            <a:ext cx="3081308" cy="306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900" y="1879800"/>
            <a:ext cx="3930975" cy="267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387900" y="565100"/>
            <a:ext cx="8423100" cy="92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 Sensor (Toshiba TCD1304DG)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PCB</a:t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798" y="456400"/>
            <a:ext cx="6299303" cy="4230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387900" y="2024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Block Diagram</a:t>
            </a:r>
            <a:endParaRPr/>
          </a:p>
        </p:txBody>
      </p:sp>
      <p:pic>
        <p:nvPicPr>
          <p:cNvPr id="255" name="Google Shape;255;p31"/>
          <p:cNvPicPr preferRelativeResize="0"/>
          <p:nvPr/>
        </p:nvPicPr>
        <p:blipFill rotWithShape="1">
          <a:blip r:embed="rId3">
            <a:alphaModFix/>
          </a:blip>
          <a:srcRect b="4370"/>
          <a:stretch/>
        </p:blipFill>
        <p:spPr>
          <a:xfrm>
            <a:off x="475550" y="937300"/>
            <a:ext cx="8130475" cy="385762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7464100" y="4820350"/>
            <a:ext cx="1881900" cy="5358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</a:t>
            </a:r>
            <a:endParaRPr/>
          </a:p>
        </p:txBody>
      </p:sp>
      <p:grpSp>
        <p:nvGrpSpPr>
          <p:cNvPr id="73" name="Google Shape;73;p14"/>
          <p:cNvGrpSpPr/>
          <p:nvPr/>
        </p:nvGrpSpPr>
        <p:grpSpPr>
          <a:xfrm>
            <a:off x="6659125" y="1354187"/>
            <a:ext cx="1143000" cy="3429686"/>
            <a:chOff x="7189600" y="1193612"/>
            <a:chExt cx="1143000" cy="3429686"/>
          </a:xfrm>
        </p:grpSpPr>
        <p:cxnSp>
          <p:nvCxnSpPr>
            <p:cNvPr id="74" name="Google Shape;74;p14"/>
            <p:cNvCxnSpPr/>
            <p:nvPr/>
          </p:nvCxnSpPr>
          <p:spPr>
            <a:xfrm>
              <a:off x="7754950" y="2337298"/>
              <a:ext cx="9000" cy="2286000"/>
            </a:xfrm>
            <a:prstGeom prst="straightConnector1">
              <a:avLst/>
            </a:prstGeom>
            <a:noFill/>
            <a:ln w="76200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5" name="Google Shape;75;p14"/>
            <p:cNvGrpSpPr/>
            <p:nvPr/>
          </p:nvGrpSpPr>
          <p:grpSpPr>
            <a:xfrm>
              <a:off x="7189600" y="1193612"/>
              <a:ext cx="1143000" cy="1143686"/>
              <a:chOff x="0" y="0"/>
              <a:chExt cx="1143000" cy="1143000"/>
            </a:xfrm>
          </p:grpSpPr>
          <p:sp>
            <p:nvSpPr>
              <p:cNvPr id="76" name="Google Shape;76;p14"/>
              <p:cNvSpPr/>
              <p:nvPr/>
            </p:nvSpPr>
            <p:spPr>
              <a:xfrm>
                <a:off x="0" y="0"/>
                <a:ext cx="1143000" cy="1143000"/>
              </a:xfrm>
              <a:prstGeom prst="octagon">
                <a:avLst>
                  <a:gd name="adj" fmla="val 29289"/>
                </a:avLst>
              </a:prstGeom>
              <a:solidFill>
                <a:srgbClr val="FF00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Google Shape;77;p14"/>
              <p:cNvSpPr txBox="1"/>
              <p:nvPr/>
            </p:nvSpPr>
            <p:spPr>
              <a:xfrm>
                <a:off x="109728" y="317107"/>
                <a:ext cx="935222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STOP</a:t>
                </a:r>
                <a:endParaRPr sz="2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78" name="Google Shape;78;p14"/>
          <p:cNvSpPr/>
          <p:nvPr/>
        </p:nvSpPr>
        <p:spPr>
          <a:xfrm>
            <a:off x="-62825" y="4718575"/>
            <a:ext cx="7175700" cy="42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14"/>
          <p:cNvCxnSpPr/>
          <p:nvPr/>
        </p:nvCxnSpPr>
        <p:spPr>
          <a:xfrm>
            <a:off x="4537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14"/>
          <p:cNvCxnSpPr/>
          <p:nvPr/>
        </p:nvCxnSpPr>
        <p:spPr>
          <a:xfrm>
            <a:off x="9871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" name="Google Shape;81;p14"/>
          <p:cNvCxnSpPr/>
          <p:nvPr/>
        </p:nvCxnSpPr>
        <p:spPr>
          <a:xfrm>
            <a:off x="15205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14"/>
          <p:cNvCxnSpPr/>
          <p:nvPr/>
        </p:nvCxnSpPr>
        <p:spPr>
          <a:xfrm>
            <a:off x="20539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14"/>
          <p:cNvCxnSpPr/>
          <p:nvPr/>
        </p:nvCxnSpPr>
        <p:spPr>
          <a:xfrm>
            <a:off x="25873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14"/>
          <p:cNvCxnSpPr/>
          <p:nvPr/>
        </p:nvCxnSpPr>
        <p:spPr>
          <a:xfrm>
            <a:off x="31207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14"/>
          <p:cNvCxnSpPr/>
          <p:nvPr/>
        </p:nvCxnSpPr>
        <p:spPr>
          <a:xfrm>
            <a:off x="36541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14"/>
          <p:cNvCxnSpPr/>
          <p:nvPr/>
        </p:nvCxnSpPr>
        <p:spPr>
          <a:xfrm>
            <a:off x="41875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14"/>
          <p:cNvCxnSpPr/>
          <p:nvPr/>
        </p:nvCxnSpPr>
        <p:spPr>
          <a:xfrm>
            <a:off x="47971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4"/>
          <p:cNvCxnSpPr/>
          <p:nvPr/>
        </p:nvCxnSpPr>
        <p:spPr>
          <a:xfrm>
            <a:off x="53305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4"/>
          <p:cNvCxnSpPr/>
          <p:nvPr/>
        </p:nvCxnSpPr>
        <p:spPr>
          <a:xfrm>
            <a:off x="58639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4"/>
          <p:cNvCxnSpPr/>
          <p:nvPr/>
        </p:nvCxnSpPr>
        <p:spPr>
          <a:xfrm>
            <a:off x="63973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4"/>
          <p:cNvCxnSpPr/>
          <p:nvPr/>
        </p:nvCxnSpPr>
        <p:spPr>
          <a:xfrm>
            <a:off x="69307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925" y="1465875"/>
            <a:ext cx="3469125" cy="34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7038625" y="4724575"/>
            <a:ext cx="425400" cy="48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14"/>
          <p:cNvCxnSpPr/>
          <p:nvPr/>
        </p:nvCxnSpPr>
        <p:spPr>
          <a:xfrm>
            <a:off x="8676325" y="4830275"/>
            <a:ext cx="911700" cy="7371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4"/>
          <p:cNvCxnSpPr/>
          <p:nvPr/>
        </p:nvCxnSpPr>
        <p:spPr>
          <a:xfrm>
            <a:off x="8600125" y="4830275"/>
            <a:ext cx="911700" cy="7371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Bill of Materials</a:t>
            </a:r>
            <a:endParaRPr/>
          </a:p>
        </p:txBody>
      </p:sp>
      <p:graphicFrame>
        <p:nvGraphicFramePr>
          <p:cNvPr id="261" name="Google Shape;261;p32"/>
          <p:cNvGraphicFramePr/>
          <p:nvPr/>
        </p:nvGraphicFramePr>
        <p:xfrm>
          <a:off x="1377675" y="1646975"/>
          <a:ext cx="6791325" cy="2908364"/>
        </p:xfrm>
        <a:graphic>
          <a:graphicData uri="http://schemas.openxmlformats.org/drawingml/2006/table">
            <a:tbl>
              <a:tblPr>
                <a:noFill/>
                <a:tableStyleId>{31431855-339B-4B1D-87E7-0455D1EA98DE}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Item #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Manufacturer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Price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Quantity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Laser Diode (L904P010)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Thorlabs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$26.01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$26.01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Bandpass Filter (FL905-10)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Thorlabs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$95.88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$95.88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Cylindrical Lens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Thorlabs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$56.10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$56.10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Plano-Convex Lens (LA1540-B-ML)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Thorlabs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$38.16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$38.16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MSP430F6459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$43.95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$43.95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DRV2605 haptics driver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TI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$11.65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$11.65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1304DG Image Sensor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Toshiba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$5.10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$5.10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74HC04D Hex Inverter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Arrow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$0.65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$0.65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2SA1015 Transistor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Arrow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$0.65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$0.65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PCB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4PCB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$33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Final Price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$311.15</a:t>
                      </a:r>
                      <a:endParaRPr sz="12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Administrative Content</a:t>
            </a:r>
            <a:endParaRPr/>
          </a:p>
        </p:txBody>
      </p:sp>
      <p:pic>
        <p:nvPicPr>
          <p:cNvPr id="267" name="Google Shape;2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425" y="1521525"/>
            <a:ext cx="7338224" cy="31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Next?</a:t>
            </a:r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Design/Fabricate Test Housing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 Haptic Feedback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Iterations of the PCB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>
            <a:off x="7464100" y="4820350"/>
            <a:ext cx="1881900" cy="535800"/>
          </a:xfrm>
          <a:prstGeom prst="roundRect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 and Goals</a:t>
            </a:r>
            <a:endParaRPr/>
          </a:p>
        </p:txBody>
      </p:sp>
      <p:grpSp>
        <p:nvGrpSpPr>
          <p:cNvPr id="102" name="Google Shape;102;p15"/>
          <p:cNvGrpSpPr/>
          <p:nvPr/>
        </p:nvGrpSpPr>
        <p:grpSpPr>
          <a:xfrm>
            <a:off x="6659125" y="1354187"/>
            <a:ext cx="1143000" cy="3429686"/>
            <a:chOff x="7189600" y="1193612"/>
            <a:chExt cx="1143000" cy="3429686"/>
          </a:xfrm>
        </p:grpSpPr>
        <p:cxnSp>
          <p:nvCxnSpPr>
            <p:cNvPr id="103" name="Google Shape;103;p15"/>
            <p:cNvCxnSpPr/>
            <p:nvPr/>
          </p:nvCxnSpPr>
          <p:spPr>
            <a:xfrm>
              <a:off x="7754950" y="2337298"/>
              <a:ext cx="9000" cy="2286000"/>
            </a:xfrm>
            <a:prstGeom prst="straightConnector1">
              <a:avLst/>
            </a:prstGeom>
            <a:noFill/>
            <a:ln w="76200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4" name="Google Shape;104;p15"/>
            <p:cNvGrpSpPr/>
            <p:nvPr/>
          </p:nvGrpSpPr>
          <p:grpSpPr>
            <a:xfrm>
              <a:off x="7189600" y="1193612"/>
              <a:ext cx="1143000" cy="1143686"/>
              <a:chOff x="0" y="0"/>
              <a:chExt cx="1143000" cy="1143000"/>
            </a:xfrm>
          </p:grpSpPr>
          <p:sp>
            <p:nvSpPr>
              <p:cNvPr id="105" name="Google Shape;105;p15"/>
              <p:cNvSpPr/>
              <p:nvPr/>
            </p:nvSpPr>
            <p:spPr>
              <a:xfrm>
                <a:off x="0" y="0"/>
                <a:ext cx="1143000" cy="1143000"/>
              </a:xfrm>
              <a:prstGeom prst="octagon">
                <a:avLst>
                  <a:gd name="adj" fmla="val 29289"/>
                </a:avLst>
              </a:prstGeom>
              <a:solidFill>
                <a:srgbClr val="FF000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Google Shape;106;p15"/>
              <p:cNvSpPr txBox="1"/>
              <p:nvPr/>
            </p:nvSpPr>
            <p:spPr>
              <a:xfrm>
                <a:off x="109728" y="317107"/>
                <a:ext cx="944222" cy="458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300" dirty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STOP</a:t>
                </a:r>
                <a:endParaRPr sz="2300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107" name="Google Shape;107;p15"/>
          <p:cNvSpPr/>
          <p:nvPr/>
        </p:nvSpPr>
        <p:spPr>
          <a:xfrm>
            <a:off x="-62825" y="4718575"/>
            <a:ext cx="7175700" cy="42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15"/>
          <p:cNvCxnSpPr/>
          <p:nvPr/>
        </p:nvCxnSpPr>
        <p:spPr>
          <a:xfrm>
            <a:off x="4537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5"/>
          <p:cNvCxnSpPr/>
          <p:nvPr/>
        </p:nvCxnSpPr>
        <p:spPr>
          <a:xfrm>
            <a:off x="9871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5"/>
          <p:cNvCxnSpPr/>
          <p:nvPr/>
        </p:nvCxnSpPr>
        <p:spPr>
          <a:xfrm>
            <a:off x="15205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20539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5"/>
          <p:cNvCxnSpPr/>
          <p:nvPr/>
        </p:nvCxnSpPr>
        <p:spPr>
          <a:xfrm>
            <a:off x="25873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31207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" name="Google Shape;114;p15"/>
          <p:cNvCxnSpPr/>
          <p:nvPr/>
        </p:nvCxnSpPr>
        <p:spPr>
          <a:xfrm>
            <a:off x="36541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41875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47971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53305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5"/>
          <p:cNvCxnSpPr/>
          <p:nvPr/>
        </p:nvCxnSpPr>
        <p:spPr>
          <a:xfrm>
            <a:off x="58639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5"/>
          <p:cNvCxnSpPr/>
          <p:nvPr/>
        </p:nvCxnSpPr>
        <p:spPr>
          <a:xfrm>
            <a:off x="63973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5"/>
          <p:cNvCxnSpPr/>
          <p:nvPr/>
        </p:nvCxnSpPr>
        <p:spPr>
          <a:xfrm>
            <a:off x="6930700" y="4718575"/>
            <a:ext cx="6900" cy="4326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1" name="Google Shape;12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925" y="1465875"/>
            <a:ext cx="3469125" cy="346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7038625" y="4724575"/>
            <a:ext cx="425400" cy="489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3" name="Google Shape;123;p15"/>
          <p:cNvCxnSpPr/>
          <p:nvPr/>
        </p:nvCxnSpPr>
        <p:spPr>
          <a:xfrm>
            <a:off x="8676325" y="4830275"/>
            <a:ext cx="911700" cy="7371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5"/>
          <p:cNvCxnSpPr/>
          <p:nvPr/>
        </p:nvCxnSpPr>
        <p:spPr>
          <a:xfrm>
            <a:off x="8600125" y="4830275"/>
            <a:ext cx="911700" cy="7371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5" name="Google Shape;125;p15"/>
          <p:cNvSpPr/>
          <p:nvPr/>
        </p:nvSpPr>
        <p:spPr>
          <a:xfrm rot="-5400000">
            <a:off x="2496325" y="1300125"/>
            <a:ext cx="246300" cy="577800"/>
          </a:xfrm>
          <a:prstGeom prst="flowChartDelay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2589625" y="1417320"/>
            <a:ext cx="69900" cy="63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5400000">
            <a:off x="2852460" y="1621263"/>
            <a:ext cx="118800" cy="63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15"/>
          <p:cNvCxnSpPr/>
          <p:nvPr/>
        </p:nvCxnSpPr>
        <p:spPr>
          <a:xfrm rot="10800000" flipH="1">
            <a:off x="2961197" y="1652013"/>
            <a:ext cx="36801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9" name="Google Shape;129;p15"/>
          <p:cNvSpPr/>
          <p:nvPr/>
        </p:nvSpPr>
        <p:spPr>
          <a:xfrm rot="8859066">
            <a:off x="2096593" y="1290995"/>
            <a:ext cx="180446" cy="246256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8101455">
            <a:off x="2040906" y="1465880"/>
            <a:ext cx="180456" cy="246285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9679261">
            <a:off x="2220179" y="1206979"/>
            <a:ext cx="180413" cy="246277"/>
          </a:xfrm>
          <a:prstGeom prst="lightningBol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 rot="8445059">
            <a:off x="2613107" y="1762697"/>
            <a:ext cx="209581" cy="167365"/>
          </a:xfrm>
          <a:prstGeom prst="arc">
            <a:avLst>
              <a:gd name="adj1" fmla="val 16200000"/>
              <a:gd name="adj2" fmla="val 0"/>
            </a:avLst>
          </a:prstGeom>
          <a:noFill/>
          <a:ln w="19050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Specifications</a:t>
            </a:r>
            <a:endParaRPr/>
          </a:p>
        </p:txBody>
      </p:sp>
      <p:graphicFrame>
        <p:nvGraphicFramePr>
          <p:cNvPr id="138" name="Google Shape;138;p16"/>
          <p:cNvGraphicFramePr/>
          <p:nvPr/>
        </p:nvGraphicFramePr>
        <p:xfrm>
          <a:off x="952500" y="1809750"/>
          <a:ext cx="7239000" cy="1584840"/>
        </p:xfrm>
        <a:graphic>
          <a:graphicData uri="http://schemas.openxmlformats.org/drawingml/2006/table">
            <a:tbl>
              <a:tblPr>
                <a:noFill/>
                <a:tableStyleId>{2EF985AF-7EA4-49AD-A141-2E58B559A8D6}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Detection Distance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 meters ≤ D ≤ 2 meters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Operational Lifetime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 Hours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Processing Speed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250 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Distance Resolution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 cm 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Constraints &amp; Standards</a:t>
            </a:r>
            <a:endParaRPr/>
          </a:p>
        </p:txBody>
      </p:sp>
      <p:graphicFrame>
        <p:nvGraphicFramePr>
          <p:cNvPr id="144" name="Google Shape;144;p17"/>
          <p:cNvGraphicFramePr/>
          <p:nvPr/>
        </p:nvGraphicFramePr>
        <p:xfrm>
          <a:off x="149775" y="2021175"/>
          <a:ext cx="2991575" cy="2350110"/>
        </p:xfrm>
        <a:graphic>
          <a:graphicData uri="http://schemas.openxmlformats.org/drawingml/2006/table">
            <a:tbl>
              <a:tblPr>
                <a:noFill/>
                <a:tableStyleId>{2EF985AF-7EA4-49AD-A141-2E58B559A8D6}</a:tableStyleId>
              </a:tblPr>
              <a:tblGrid>
                <a:gridCol w="147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Size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 cm x 15 cm Area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Weight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&lt; 2.5 kg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Eye-Safe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MPE = 100 ms </a:t>
                      </a:r>
                      <a:endParaRPr/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  𝜆 = 905 nm</a:t>
                      </a:r>
                      <a:endParaRPr/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/>
                        <a:t>P</a:t>
                      </a:r>
                      <a:r>
                        <a:rPr lang="en" baseline="-25000"/>
                        <a:t>out</a:t>
                      </a:r>
                      <a:r>
                        <a:rPr lang="en"/>
                        <a:t> = 3.2 mW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5" name="Google Shape;145;p17"/>
          <p:cNvSpPr txBox="1"/>
          <p:nvPr/>
        </p:nvSpPr>
        <p:spPr>
          <a:xfrm>
            <a:off x="4290875" y="4670300"/>
            <a:ext cx="39699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Laser Eye Safety Standard IEC 60825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l="9773" r="10766"/>
          <a:stretch/>
        </p:blipFill>
        <p:spPr>
          <a:xfrm>
            <a:off x="3716677" y="1144125"/>
            <a:ext cx="5118285" cy="36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387900" y="22287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Principle</a:t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321100" y="1208825"/>
            <a:ext cx="816600" cy="2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8"/>
          <p:cNvSpPr/>
          <p:nvPr/>
        </p:nvSpPr>
        <p:spPr>
          <a:xfrm>
            <a:off x="4303200" y="2949675"/>
            <a:ext cx="537600" cy="6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Triangulation Principle </a:t>
            </a:r>
            <a:endParaRPr/>
          </a:p>
        </p:txBody>
      </p:sp>
      <p:pic>
        <p:nvPicPr>
          <p:cNvPr id="159" name="Google Shape;15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350" y="1303550"/>
            <a:ext cx="6644775" cy="37377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60" name="Google Shape;160;p19"/>
          <p:cNvSpPr txBox="1"/>
          <p:nvPr/>
        </p:nvSpPr>
        <p:spPr>
          <a:xfrm>
            <a:off x="5905200" y="3301600"/>
            <a:ext cx="16404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3925" y="3261250"/>
            <a:ext cx="1273050" cy="9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387900" y="222870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</a:t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321100" y="1208825"/>
            <a:ext cx="816600" cy="216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4303200" y="2949675"/>
            <a:ext cx="537600" cy="627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Laser Transmitter </a:t>
            </a:r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580900" y="4128925"/>
            <a:ext cx="26397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λ = 904 nm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</a:t>
            </a:r>
            <a:r>
              <a:rPr lang="en" baseline="-25000"/>
              <a:t>out</a:t>
            </a:r>
            <a:r>
              <a:rPr lang="en"/>
              <a:t> = 10 mW</a:t>
            </a:r>
            <a:endParaRPr/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425" y="1503788"/>
            <a:ext cx="2544676" cy="254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/>
        </p:nvSpPr>
        <p:spPr>
          <a:xfrm>
            <a:off x="387900" y="3727775"/>
            <a:ext cx="2639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Thorlabs </a:t>
            </a:r>
            <a:r>
              <a:rPr lang="en" sz="13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L904P010 Laser Diode</a:t>
            </a:r>
            <a:endParaRPr sz="13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4800900" y="4128925"/>
            <a:ext cx="26397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MPE</a:t>
            </a:r>
            <a:endParaRPr/>
          </a:p>
        </p:txBody>
      </p:sp>
      <p:sp>
        <p:nvSpPr>
          <p:cNvPr id="178" name="Google Shape;178;p21"/>
          <p:cNvSpPr txBox="1"/>
          <p:nvPr/>
        </p:nvSpPr>
        <p:spPr>
          <a:xfrm>
            <a:off x="4545375" y="3706775"/>
            <a:ext cx="38565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4">
            <a:alphaModFix/>
          </a:blip>
          <a:srcRect l="10274" r="10266"/>
          <a:stretch/>
        </p:blipFill>
        <p:spPr>
          <a:xfrm>
            <a:off x="3367025" y="1077825"/>
            <a:ext cx="5507450" cy="389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538</Words>
  <Application>Microsoft Office PowerPoint</Application>
  <PresentationFormat>On-screen Show (16:9)</PresentationFormat>
  <Paragraphs>159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Roboto Slab</vt:lpstr>
      <vt:lpstr>Roboto</vt:lpstr>
      <vt:lpstr>Marina</vt:lpstr>
      <vt:lpstr>HeadsUP Optical Mobility Aid</vt:lpstr>
      <vt:lpstr>The Problem</vt:lpstr>
      <vt:lpstr>Motivation and Goals</vt:lpstr>
      <vt:lpstr>Specifications</vt:lpstr>
      <vt:lpstr>Constraints &amp; Standards</vt:lpstr>
      <vt:lpstr>Working Principle</vt:lpstr>
      <vt:lpstr>Laser Triangulation Principle </vt:lpstr>
      <vt:lpstr>Hardware</vt:lpstr>
      <vt:lpstr>Laser Transmitter </vt:lpstr>
      <vt:lpstr>Collimation Optics</vt:lpstr>
      <vt:lpstr>Imaging System</vt:lpstr>
      <vt:lpstr>Microcontroller - MSP430F6459</vt:lpstr>
      <vt:lpstr>Computational Logic</vt:lpstr>
      <vt:lpstr>Software Flow</vt:lpstr>
      <vt:lpstr>Power</vt:lpstr>
      <vt:lpstr>Laser Diode Driver (LM317)</vt:lpstr>
      <vt:lpstr>Image Sensor (Toshiba TCD1304DG)</vt:lpstr>
      <vt:lpstr>PCB</vt:lpstr>
      <vt:lpstr>Overall Block Diagram</vt:lpstr>
      <vt:lpstr>Bill of Materials</vt:lpstr>
      <vt:lpstr>Administrative Content</vt:lpstr>
      <vt:lpstr>What’s Next?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HeadsUP Optical Mobility Aid</dc:title>
  <cp:lastModifiedBy>Alex Radulescu</cp:lastModifiedBy>
  <cp:revision>1</cp:revision>
  <dcterms:modified xsi:type="dcterms:W3CDTF">2019-02-08T16:41:39Z</dcterms:modified>
</cp:coreProperties>
</file>